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4" r:id="rId2"/>
    <p:sldId id="260" r:id="rId3"/>
    <p:sldId id="259" r:id="rId4"/>
    <p:sldId id="306" r:id="rId5"/>
    <p:sldId id="308" r:id="rId6"/>
    <p:sldId id="307" r:id="rId7"/>
    <p:sldId id="303" r:id="rId8"/>
    <p:sldId id="302" r:id="rId9"/>
    <p:sldId id="305" r:id="rId10"/>
    <p:sldId id="304" r:id="rId11"/>
    <p:sldId id="258" r:id="rId12"/>
    <p:sldId id="301" r:id="rId13"/>
    <p:sldId id="300" r:id="rId14"/>
    <p:sldId id="283" r:id="rId15"/>
    <p:sldId id="299" r:id="rId16"/>
    <p:sldId id="289" r:id="rId17"/>
    <p:sldId id="261" r:id="rId18"/>
    <p:sldId id="262" r:id="rId19"/>
    <p:sldId id="263" r:id="rId20"/>
    <p:sldId id="267" r:id="rId21"/>
    <p:sldId id="285" r:id="rId22"/>
    <p:sldId id="296" r:id="rId23"/>
    <p:sldId id="266" r:id="rId24"/>
    <p:sldId id="297" r:id="rId25"/>
    <p:sldId id="268" r:id="rId26"/>
    <p:sldId id="269" r:id="rId27"/>
    <p:sldId id="276" r:id="rId28"/>
    <p:sldId id="279" r:id="rId29"/>
    <p:sldId id="278" r:id="rId30"/>
    <p:sldId id="280" r:id="rId31"/>
    <p:sldId id="277" r:id="rId32"/>
    <p:sldId id="298" r:id="rId33"/>
    <p:sldId id="270" r:id="rId34"/>
    <p:sldId id="292" r:id="rId35"/>
    <p:sldId id="288" r:id="rId36"/>
    <p:sldId id="290" r:id="rId37"/>
    <p:sldId id="291" r:id="rId38"/>
    <p:sldId id="293" r:id="rId39"/>
    <p:sldId id="286" r:id="rId40"/>
    <p:sldId id="295" r:id="rId41"/>
    <p:sldId id="287" r:id="rId42"/>
    <p:sldId id="282" r:id="rId43"/>
    <p:sldId id="271" r:id="rId44"/>
    <p:sldId id="294" r:id="rId45"/>
    <p:sldId id="257" r:id="rId46"/>
    <p:sldId id="284" r:id="rId47"/>
    <p:sldId id="281" r:id="rId48"/>
    <p:sldId id="273"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61829" autoAdjust="0"/>
  </p:normalViewPr>
  <p:slideViewPr>
    <p:cSldViewPr snapToGrid="0">
      <p:cViewPr varScale="1">
        <p:scale>
          <a:sx n="64" d="100"/>
          <a:sy n="64" d="100"/>
        </p:scale>
        <p:origin x="1182"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r>
              <a:rPr kumimoji="1" lang="en-US" altLang="ja-JP" baseline="0" dirty="0" smtClean="0"/>
              <a:t> </a:t>
            </a:r>
          </a:p>
          <a:p>
            <a:r>
              <a:rPr kumimoji="1" lang="ja-JP" altLang="en-US" dirty="0" smtClean="0"/>
              <a:t>ソースコード</a:t>
            </a:r>
            <a:r>
              <a:rPr kumimoji="1" lang="ja-JP" altLang="en-US" dirty="0" smtClean="0"/>
              <a:t>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388701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27854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75410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084553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525722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842308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a:t>
            </a:r>
            <a:r>
              <a:rPr kumimoji="1" lang="ja-JP" altLang="en-US" dirty="0" smtClean="0"/>
              <a:t>をテストコードデータベース内</a:t>
            </a:r>
            <a:r>
              <a:rPr kumimoji="1" lang="ja-JP" altLang="en-US" dirty="0" smtClean="0"/>
              <a:t>から検索</a:t>
            </a:r>
            <a:r>
              <a:rPr kumimoji="1" lang="ja-JP" altLang="en-US" dirty="0" smtClean="0"/>
              <a:t>します</a:t>
            </a:r>
            <a:endParaRPr kumimoji="1" lang="en-US" altLang="ja-JP" dirty="0" smtClean="0"/>
          </a:p>
          <a:p>
            <a:endParaRPr kumimoji="1" lang="en-US" altLang="ja-JP" dirty="0" smtClean="0"/>
          </a:p>
          <a:p>
            <a:r>
              <a:rPr kumimoji="1" lang="ja-JP" altLang="en-US" dirty="0" smtClean="0"/>
              <a:t>テストコードデータベース内には、ソードコードデータベース内のプロダクションコードに対応するテストコードが格納されている</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ja-JP" altLang="en-US" dirty="0" smtClean="0"/>
              <a:t>、研究背景であるソフトウェアテストから</a:t>
            </a:r>
            <a:r>
              <a:rPr kumimoji="1" lang="ja-JP" altLang="en-US" dirty="0" smtClean="0"/>
              <a:t>です。</a:t>
            </a:r>
            <a:endParaRPr kumimoji="1" lang="en-US" altLang="ja-JP" dirty="0" smtClean="0"/>
          </a:p>
          <a:p>
            <a:endParaRPr kumimoji="1" lang="en-US" altLang="ja-JP" dirty="0" smtClean="0"/>
          </a:p>
          <a:p>
            <a:r>
              <a:rPr kumimoji="1" lang="ja-JP" altLang="en-US" dirty="0" smtClean="0"/>
              <a:t>ソフトウェアテストとは、ソフトウェア開発</a:t>
            </a:r>
            <a:r>
              <a:rPr kumimoji="1" lang="ja-JP" altLang="en-US" dirty="0" smtClean="0"/>
              <a:t>プロセスの中で</a:t>
            </a:r>
            <a:r>
              <a:rPr kumimoji="1" lang="ja-JP" altLang="en-US" b="1" dirty="0" smtClean="0"/>
              <a:t>最後</a:t>
            </a:r>
            <a:r>
              <a:rPr kumimoji="1" lang="ja-JP" altLang="en-US" b="1" dirty="0" smtClean="0"/>
              <a:t>の品質を確かめる工程</a:t>
            </a:r>
            <a:r>
              <a:rPr kumimoji="1" lang="ja-JP" altLang="en-US" dirty="0" smtClean="0"/>
              <a:t>で、ソフトウェアの不具合を検出し、それを修正することでソフトウェアの品質を確保</a:t>
            </a:r>
            <a:r>
              <a:rPr kumimoji="1" lang="ja-JP" altLang="en-US" dirty="0" smtClean="0"/>
              <a:t>するという目的で実施されます。</a:t>
            </a:r>
            <a:endParaRPr kumimoji="1" lang="en-US" altLang="ja-JP" dirty="0" smtClean="0"/>
          </a:p>
          <a:p>
            <a:endParaRPr kumimoji="1" lang="en-US" altLang="ja-JP" dirty="0" smtClean="0"/>
          </a:p>
          <a:p>
            <a:r>
              <a:rPr kumimoji="1" lang="ja-JP" altLang="en-US" dirty="0" smtClean="0"/>
              <a:t>このテスト</a:t>
            </a:r>
            <a:r>
              <a:rPr kumimoji="1" lang="ja-JP" altLang="en-US" dirty="0" smtClean="0"/>
              <a:t>工程は、テストする対象の粒度によって大きく</a:t>
            </a:r>
            <a:r>
              <a:rPr kumimoji="1" lang="en-US" altLang="ja-JP" dirty="0" smtClean="0"/>
              <a:t>3</a:t>
            </a:r>
            <a:r>
              <a:rPr kumimoji="1" lang="ja-JP" altLang="en-US" dirty="0" smtClean="0"/>
              <a:t>種類に分類できます</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中でも本研究で</a:t>
            </a:r>
            <a:r>
              <a:rPr kumimoji="1" lang="ja-JP" altLang="en-US" dirty="0" smtClean="0"/>
              <a:t>は、一番粒度</a:t>
            </a:r>
            <a:r>
              <a:rPr kumimoji="1" lang="ja-JP" altLang="en-US" dirty="0" smtClean="0"/>
              <a:t>が小さく関数・メソッド単位でテストを行う単体テストに着目</a:t>
            </a:r>
            <a:r>
              <a:rPr kumimoji="1" lang="ja-JP" altLang="en-US" dirty="0" smtClean="0"/>
              <a:t>して話を進めて行きます。</a:t>
            </a:r>
            <a:endParaRPr kumimoji="1" lang="en-US" altLang="ja-JP" dirty="0" smtClean="0"/>
          </a:p>
          <a:p>
            <a:endParaRPr kumimoji="1" lang="en-US" altLang="ja-JP" dirty="0" smtClean="0"/>
          </a:p>
          <a:p>
            <a:r>
              <a:rPr kumimoji="1" lang="ja-JP" altLang="en-US" dirty="0" smtClean="0"/>
              <a:t>で</a:t>
            </a:r>
            <a:r>
              <a:rPr kumimoji="1" lang="ja-JP" altLang="en-US" dirty="0" smtClean="0"/>
              <a:t>、このテスト</a:t>
            </a:r>
            <a:r>
              <a:rPr kumimoji="1" lang="ja-JP" altLang="en-US" dirty="0" smtClean="0"/>
              <a:t>工程は非常に多くのコストがかかる工程だと言われてまして、ソフトウェア開発全体の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28</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a:t>
            </a:r>
            <a:r>
              <a:rPr kumimoji="1" lang="ja-JP" altLang="en-US" dirty="0" smtClean="0"/>
              <a:t>困難させる課題</a:t>
            </a:r>
            <a:r>
              <a:rPr kumimoji="1" lang="ja-JP" altLang="en-US" dirty="0" smtClean="0"/>
              <a:t>があります．</a:t>
            </a:r>
          </a:p>
          <a:p>
            <a:endParaRPr kumimoji="1" lang="ja-JP" altLang="en-US" dirty="0" smtClean="0"/>
          </a:p>
          <a:p>
            <a:r>
              <a:rPr kumimoji="1" lang="ja-JP" altLang="en-US" dirty="0" smtClean="0"/>
              <a:t>この主な原因として，・・・ということが挙げられます</a:t>
            </a:r>
            <a:r>
              <a:rPr kumimoji="1" lang="ja-JP" altLang="en-US" dirty="0" smtClean="0"/>
              <a:t>．このような原因から開発者はテストが失敗したときその原因を特定するのが難しくなります。</a:t>
            </a:r>
            <a:endParaRPr kumimoji="1" lang="ja-JP" altLang="en-US"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テストコードのメンテナンスにかかる継続的なコストは，テストコードの作成コストをはるかに上回るため，はじめに理解しやすく良質なテストコードを作成する必要があります。</a:t>
            </a:r>
          </a:p>
          <a:p>
            <a:endParaRPr kumimoji="1" lang="en-US" altLang="ja-JP" b="0" dirty="0" smtClean="0"/>
          </a:p>
          <a:p>
            <a:r>
              <a:rPr kumimoji="1" lang="ja-JP" altLang="en-US" dirty="0" smtClean="0"/>
              <a:t>そこで、本研究では、テストコードの保守作業に悪影響を与える指標としてテストスメルに着目します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a:t>
            </a:r>
            <a:r>
              <a:rPr kumimoji="1" lang="ja-JP" altLang="en-US" dirty="0" smtClean="0"/>
              <a:t>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178147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3546427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a:t>
            </a:r>
            <a:r>
              <a:rPr kumimoji="1" lang="ja-JP" altLang="en-US" dirty="0" smtClean="0"/>
              <a:t>，自動生成</a:t>
            </a:r>
            <a:r>
              <a:rPr kumimoji="1" lang="ja-JP" altLang="en-US" dirty="0" smtClean="0"/>
              <a:t>されたテストコードは</a:t>
            </a:r>
            <a:r>
              <a:rPr kumimoji="1" lang="ja-JP" altLang="en-US" dirty="0" smtClean="0"/>
              <a:t>，開発者の保守</a:t>
            </a:r>
            <a:r>
              <a:rPr kumimoji="1" lang="ja-JP" altLang="en-US" dirty="0" smtClean="0"/>
              <a:t>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612401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a:t>
            </a:r>
            <a:r>
              <a:rPr kumimoji="1" lang="ja-JP" altLang="en-US" dirty="0" smtClean="0"/>
              <a:t>で、本研究</a:t>
            </a:r>
            <a:r>
              <a:rPr kumimoji="1" lang="ja-JP" altLang="en-US" dirty="0" smtClean="0"/>
              <a:t>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a:t>
            </a:r>
            <a:r>
              <a:rPr kumimoji="1" lang="ja-JP" altLang="en-US" dirty="0" smtClean="0"/>
              <a:t>は、テストコード</a:t>
            </a:r>
            <a:r>
              <a:rPr kumimoji="1" lang="ja-JP" altLang="en-US" dirty="0" smtClean="0"/>
              <a:t>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a:t>
            </a:r>
            <a:r>
              <a:rPr kumimoji="1" lang="ja-JP" altLang="en-US" dirty="0" smtClean="0"/>
              <a:t>なく、テストコード</a:t>
            </a:r>
            <a:r>
              <a:rPr kumimoji="1" lang="ja-JP" altLang="en-US" dirty="0" smtClean="0"/>
              <a:t>を適切に設計することの重要性</a:t>
            </a:r>
            <a:r>
              <a:rPr kumimoji="1" lang="ja-JP" altLang="en-US" dirty="0" smtClean="0"/>
              <a:t>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225504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1255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endParaRPr lang="en-US" altLang="ja-JP" sz="1200" dirty="0">
              <a:solidFill>
                <a:schemeClr val="tx2"/>
              </a:solidFill>
            </a:endParaRP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a:t>
            </a:r>
            <a:r>
              <a:rPr lang="ja-JP" altLang="en-US" sz="2800" dirty="0" smtClean="0"/>
              <a:t>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852257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a:t>
            </a:r>
            <a:r>
              <a:rPr lang="ja-JP" altLang="en-US" sz="2800" dirty="0" smtClean="0"/>
              <a:t>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31395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a:t>
            </a:r>
            <a:r>
              <a:rPr lang="ja-JP" altLang="en-US" dirty="0" smtClean="0"/>
              <a:t>、</a:t>
            </a:r>
            <a:r>
              <a:rPr lang="ja-JP" altLang="en-US" dirty="0" smtClean="0"/>
              <a:t>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3952112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21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a:t>
            </a:r>
            <a:r>
              <a:rPr lang="en-US" altLang="ja-JP" dirty="0" smtClean="0">
                <a:latin typeface="Consolas" panose="020B0609020204030204" pitchFamily="49" charset="0"/>
              </a:rPr>
              <a:t>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a:t>テストスメル</a:t>
            </a:r>
            <a:r>
              <a:rPr lang="ja-JP" altLang="en-US" sz="2000" dirty="0" smtClean="0"/>
              <a:t>を情報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kumimoji="1" lang="ja-JP" altLang="en-US" sz="3200" dirty="0" smtClean="0"/>
              <a:t>を有用性を定量的・定性的に評価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758685358"/>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推薦されたコードを理解し編集が必要なので、開発者はテストコード作成に多くの時間を費やす可能性がある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94554" y="4473799"/>
            <a:ext cx="9238707"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本研究では、テストコード</a:t>
            </a:r>
            <a:r>
              <a:rPr lang="ja-JP" altLang="en-US" sz="2800" dirty="0">
                <a:latin typeface="メイリオ" panose="020B0604030504040204" pitchFamily="50" charset="-128"/>
                <a:ea typeface="メイリオ" panose="020B0604030504040204" pitchFamily="50" charset="-128"/>
              </a:rPr>
              <a:t>の保守作業に悪影響を与える指標として</a:t>
            </a:r>
            <a:r>
              <a:rPr lang="ja-JP" altLang="en-US" sz="2800" b="1" dirty="0" smtClean="0">
                <a:latin typeface="メイリオ" panose="020B0604030504040204" pitchFamily="50" charset="-128"/>
                <a:ea typeface="メイリオ" panose="020B0604030504040204" pitchFamily="50" charset="-128"/>
              </a:rPr>
              <a:t>テストスメル</a:t>
            </a:r>
            <a:r>
              <a:rPr lang="ja-JP" altLang="en-US" sz="2800" dirty="0" smtClean="0">
                <a:latin typeface="メイリオ" panose="020B0604030504040204" pitchFamily="50" charset="-128"/>
                <a:ea typeface="メイリオ" panose="020B0604030504040204" pitchFamily="50" charset="-128"/>
              </a:rPr>
              <a:t>に着目する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endParaRPr lang="en-US" altLang="ja-JP" dirty="0" smtClean="0"/>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26063" y="5710855"/>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a:t>
            </a: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502840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65461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a:t>
            </a:r>
            <a:r>
              <a:rPr lang="en-US" altLang="ja-JP" sz="1200" dirty="0" smtClean="0">
                <a:solidFill>
                  <a:schemeClr val="tx2"/>
                </a:solidFill>
              </a:rPr>
              <a:t>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44762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7886472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12881</TotalTime>
  <Words>7649</Words>
  <Application>Microsoft Office PowerPoint</Application>
  <PresentationFormat>ワイド画面</PresentationFormat>
  <Paragraphs>926</Paragraphs>
  <Slides>48</Slides>
  <Notes>33</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48</vt:i4>
      </vt:variant>
    </vt:vector>
  </HeadingPairs>
  <TitlesOfParts>
    <vt:vector size="58"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Step2: テストコードの検索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192</cp:revision>
  <dcterms:created xsi:type="dcterms:W3CDTF">2020-01-21T13:07:49Z</dcterms:created>
  <dcterms:modified xsi:type="dcterms:W3CDTF">2020-01-31T04:56:50Z</dcterms:modified>
</cp:coreProperties>
</file>